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42" r:id="rId5"/>
    <p:sldId id="359" r:id="rId6"/>
    <p:sldId id="382" r:id="rId7"/>
    <p:sldId id="375" r:id="rId8"/>
    <p:sldId id="373" r:id="rId9"/>
    <p:sldId id="376" r:id="rId10"/>
    <p:sldId id="385" r:id="rId11"/>
    <p:sldId id="386" r:id="rId12"/>
    <p:sldId id="401" r:id="rId13"/>
    <p:sldId id="402" r:id="rId14"/>
    <p:sldId id="408" r:id="rId15"/>
    <p:sldId id="403" r:id="rId16"/>
    <p:sldId id="404" r:id="rId17"/>
    <p:sldId id="405" r:id="rId18"/>
    <p:sldId id="406" r:id="rId19"/>
    <p:sldId id="407" r:id="rId20"/>
    <p:sldId id="395" r:id="rId21"/>
    <p:sldId id="391" r:id="rId22"/>
    <p:sldId id="392" r:id="rId23"/>
    <p:sldId id="396" r:id="rId24"/>
    <p:sldId id="409" r:id="rId25"/>
    <p:sldId id="399" r:id="rId26"/>
    <p:sldId id="410" r:id="rId27"/>
    <p:sldId id="377" r:id="rId28"/>
    <p:sldId id="384" r:id="rId29"/>
    <p:sldId id="378" r:id="rId30"/>
    <p:sldId id="400" r:id="rId31"/>
    <p:sldId id="411" r:id="rId32"/>
    <p:sldId id="3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DFF5"/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5358" autoAdjust="0"/>
  </p:normalViewPr>
  <p:slideViewPr>
    <p:cSldViewPr snapToGrid="0" snapToObjects="1" showGuides="1">
      <p:cViewPr varScale="1">
        <p:scale>
          <a:sx n="70" d="100"/>
          <a:sy n="70" d="100"/>
        </p:scale>
        <p:origin x="73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2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009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623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568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56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121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88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08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4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6A30117-4DA1-7E51-4401-1D796C10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5BC3B680-3628-09DE-67B1-6F82A3BA5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CEA3623-E4D2-54EE-C127-78EE0415D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042EDE-9E45-D48C-E883-501A24E0D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0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4B40EE6-5877-5391-C086-9BACA4DB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BAD0A11-676A-AC47-0879-BD8E27206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ACAFF4B-713E-35D8-E730-F231C9CFF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D2B1F1-8F3D-C044-D034-F45206860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1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4B40EE6-5877-5391-C086-9BACA4DB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BAD0A11-676A-AC47-0879-BD8E27206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ACAFF4B-713E-35D8-E730-F231C9CFF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D2B1F1-8F3D-C044-D034-F45206860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279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AC10843-B7CE-E6E9-6FE2-958C8E23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E2970E1-B863-A6AA-B37A-B6054BFC8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BEFD083-82A0-28A1-3F71-68CE34E8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BDBDBA-63C1-00B0-3FE3-3D08935A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3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5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1FEDDD0-DB3F-2404-5C6A-D5D396D25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908116A-AD71-7473-DA27-395048FBE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851F2CD-F727-C99B-9CD0-581993C06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FCD3F7-9B63-F668-C923-900C2CD87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6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1BA6450-E291-DC40-F198-C02B485137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123B0D0-B01D-0BB0-6127-A878BE49D1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=""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F0712911-615E-724B-FC0F-996291526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CFFF0E2-6B47-67EB-D6AA-D972E7B7C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94827F6F-999F-23E9-8C09-325D1A76B0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=""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=""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196A82D-0723-4BA3-0283-9F0D67B0C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6A20A5FD-BDFB-45F2-E644-E93FB81CA5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=""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2D51531-1219-2E4B-DCE7-C6FD9D809F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BEC02E56-87A4-158A-F0B0-DB8E9BE3AE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=""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6468DE94-FC46-A848-7949-ABFEADADE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9F5C3D-E9E6-75E0-BF7D-799B5CFE5E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="" xmlns:a16="http://schemas.microsoft.com/office/drawing/2014/main" id="{7C904D88-E1BE-F1FA-D405-F55DA966DA8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="" xmlns:a16="http://schemas.microsoft.com/office/drawing/2014/main" id="{1D8F0816-C429-D32E-058B-33405874DFA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="" xmlns:a16="http://schemas.microsoft.com/office/drawing/2014/main" id="{14AC0A97-7D79-3DBE-FB53-A9EBFD806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1CFC792-44F7-2497-E19D-8FB08AFF94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1BA6450-E291-DC40-F198-C02B485137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A084D09-1B2D-4EE2-82A7-83196133B8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53860AA6-1B14-DF89-B725-CC444E5020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="" xmlns:a16="http://schemas.microsoft.com/office/drawing/2014/main" id="{D172E570-D67F-4980-88C2-CF6560C1C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1066F635-8DB9-B091-8467-D8F0327217F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="" xmlns:a16="http://schemas.microsoft.com/office/drawing/2014/main" id="{882D2FD3-A05B-400C-6347-115486FFD94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34F613B1-323C-4C25-4526-1D3313A716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EB5B81B-FCE8-FE9C-8F0A-6488B25F0F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664209F-41AB-70E5-1B9E-7490900C59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32D3409-585B-54E2-1DCC-AC58804E4A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="" xmlns:a16="http://schemas.microsoft.com/office/drawing/2014/main" id="{318CE367-BBCB-F4AB-635F-4C9995EAE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CE3FBBA-81E2-31F1-EF51-02706B5B5C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AD3746D-3CD1-FFA5-0019-AD0C588B19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361F2FA-20C7-5447-C138-CE2CA1867F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CDC952AF-CE06-54F7-CB4A-1722F90AC3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="" xmlns:a16="http://schemas.microsoft.com/office/drawing/2014/main" id="{312F4F85-6C79-201D-E20D-64CD4728E4C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="" xmlns:a16="http://schemas.microsoft.com/office/drawing/2014/main" id="{01D71DAD-ECC6-A850-88E4-A4EDCF494A2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="" xmlns:a16="http://schemas.microsoft.com/office/drawing/2014/main" id="{B05BE7BE-7D54-A09B-8A67-6B28CF6BB6C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="" xmlns:a16="http://schemas.microsoft.com/office/drawing/2014/main" id="{258346A9-F75C-6704-EEED-CF7A8A0F801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C7D5518-914C-92E3-E9EC-26752C9F05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C82D0B82-F74C-65EF-3BF6-8EEA16F36B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=""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="" xmlns:a16="http://schemas.microsoft.com/office/drawing/2014/main" id="{2BC89B10-C93E-8CE5-73B3-F6049168C31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="" xmlns:a16="http://schemas.microsoft.com/office/drawing/2014/main" id="{39DB2AA2-9661-AC91-932D-2F1BEC47BD8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="" xmlns:a16="http://schemas.microsoft.com/office/drawing/2014/main" id="{86C9AC9B-3792-E880-03FE-D46FB046AB6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="" xmlns:a16="http://schemas.microsoft.com/office/drawing/2014/main" id="{A746B023-387D-4EAC-052B-60F131E6E70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="" xmlns:a16="http://schemas.microsoft.com/office/drawing/2014/main" id="{20760125-21CF-A296-3EA7-3C6C0E9BCB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F851D11-41E3-33F2-CBA6-B2A9A5A2A5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=""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3A7247A-846A-F316-B494-69B42CBF34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884B3AF6-983E-0901-0045-6CDF4E93E1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C5B7647-403E-A66E-6CF4-0D3A99AA51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="" xmlns:a16="http://schemas.microsoft.com/office/drawing/2014/main" id="{E48E731E-FEF1-9C59-64B0-9CB6E88539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="" xmlns:a16="http://schemas.microsoft.com/office/drawing/2014/main" id="{AFE83BB3-4D12-8E20-CA93-1834D7F0A4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="" xmlns:a16="http://schemas.microsoft.com/office/drawing/2014/main" id="{3EB1D810-BC05-6C0E-0DE4-3604EBAADC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=""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4.sv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5" Type="http://schemas.openxmlformats.org/officeDocument/2006/relationships/image" Target="../media/image5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=""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Steam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=""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Campagne Marketing FIN 2024</a:t>
            </a:r>
          </a:p>
        </p:txBody>
      </p:sp>
      <p:pic>
        <p:nvPicPr>
          <p:cNvPr id="2" name="Image 1" descr="Une image contenant Graphique&#10;&#10;Description générée automatiquement">
            <a:extLst>
              <a:ext uri="{FF2B5EF4-FFF2-40B4-BE49-F238E27FC236}">
                <a16:creationId xmlns="" xmlns:a16="http://schemas.microsoft.com/office/drawing/2014/main" id="{6CC8EA01-F928-D6F1-7A92-7D3453EA5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06" y="4218934"/>
            <a:ext cx="2439988" cy="2439988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1D353E4C-1AEA-7E3F-D437-1374FB63F97E}"/>
              </a:ext>
            </a:extLst>
          </p:cNvPr>
          <p:cNvSpPr txBox="1">
            <a:spLocks/>
          </p:cNvSpPr>
          <p:nvPr/>
        </p:nvSpPr>
        <p:spPr>
          <a:xfrm>
            <a:off x="4377046" y="512716"/>
            <a:ext cx="3437905" cy="1696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Groupe 2 </a:t>
            </a:r>
          </a:p>
          <a:p>
            <a:pPr algn="l"/>
            <a:endParaRPr lang="en-US" sz="1600" dirty="0"/>
          </a:p>
          <a:p>
            <a:r>
              <a:rPr lang="en-US" sz="1600" dirty="0" err="1"/>
              <a:t>tHibault</a:t>
            </a:r>
            <a:r>
              <a:rPr lang="en-US" sz="1600" dirty="0"/>
              <a:t> </a:t>
            </a:r>
            <a:r>
              <a:rPr lang="en-US" sz="1600" b="1" dirty="0"/>
              <a:t>Vivier</a:t>
            </a:r>
          </a:p>
          <a:p>
            <a:r>
              <a:rPr lang="en-US" sz="1600" dirty="0"/>
              <a:t>Mathis </a:t>
            </a:r>
            <a:r>
              <a:rPr lang="en-US" sz="1600" b="1" dirty="0"/>
              <a:t>Carvalho</a:t>
            </a:r>
          </a:p>
          <a:p>
            <a:r>
              <a:rPr lang="en-US" sz="1600" dirty="0"/>
              <a:t>Rémy </a:t>
            </a:r>
            <a:r>
              <a:rPr lang="en-US" sz="1600" b="1" dirty="0"/>
              <a:t>Courte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AE0978A-D692-59A2-A59E-48AE466F0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F8C3F4F-B0C9-8587-8391-BCE3EEA3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1"/>
            <a:ext cx="6327105" cy="460234"/>
          </a:xfrm>
        </p:spPr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5" name="Image 4" descr="Une image contenant texte, capture d’écran, logiciel, multimédia&#10;&#10;Description générée automatiquement">
            <a:extLst>
              <a:ext uri="{FF2B5EF4-FFF2-40B4-BE49-F238E27FC236}">
                <a16:creationId xmlns="" xmlns:a16="http://schemas.microsoft.com/office/drawing/2014/main" id="{6141B14E-9806-998D-9642-C72FB35A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85" y="888503"/>
            <a:ext cx="3886200" cy="2675126"/>
          </a:xfrm>
          <a:prstGeom prst="rect">
            <a:avLst/>
          </a:prstGeom>
        </p:spPr>
      </p:pic>
      <p:pic>
        <p:nvPicPr>
          <p:cNvPr id="7" name="Image 6" descr="Une image contenant texte, capture d’écran, logiciel, multimédia&#10;&#10;Description générée automatiquement">
            <a:extLst>
              <a:ext uri="{FF2B5EF4-FFF2-40B4-BE49-F238E27FC236}">
                <a16:creationId xmlns="" xmlns:a16="http://schemas.microsoft.com/office/drawing/2014/main" id="{A18DA902-2530-E4CF-A743-DF53652E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15" y="2174520"/>
            <a:ext cx="4519020" cy="3106436"/>
          </a:xfrm>
          <a:prstGeom prst="rect">
            <a:avLst/>
          </a:prstGeom>
        </p:spPr>
      </p:pic>
      <p:pic>
        <p:nvPicPr>
          <p:cNvPr id="10" name="Image 9" descr="Une image contenant texte, capture d’écran, multimédia, logiciel&#10;&#10;Description générée automatiquement">
            <a:extLst>
              <a:ext uri="{FF2B5EF4-FFF2-40B4-BE49-F238E27FC236}">
                <a16:creationId xmlns="" xmlns:a16="http://schemas.microsoft.com/office/drawing/2014/main" id="{9E50D2C0-84BF-503F-714A-DC668B143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85" y="3727737"/>
            <a:ext cx="3886200" cy="267561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="" xmlns:a16="http://schemas.microsoft.com/office/drawing/2014/main" id="{31CC0E47-FDA1-FD69-B074-9859AC061AD8}"/>
              </a:ext>
            </a:extLst>
          </p:cNvPr>
          <p:cNvSpPr/>
          <p:nvPr/>
        </p:nvSpPr>
        <p:spPr>
          <a:xfrm>
            <a:off x="3307404" y="3225091"/>
            <a:ext cx="118686" cy="11752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5000625" y="4691062"/>
            <a:ext cx="252413" cy="142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18" descr="Retour avec un remplissage uni">
            <a:extLst>
              <a:ext uri="{FF2B5EF4-FFF2-40B4-BE49-F238E27FC236}">
                <a16:creationId xmlns="" xmlns:a16="http://schemas.microsoft.com/office/drawing/2014/main" id="{2F140A9E-856E-5B27-CC5A-9E0190B0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19890">
            <a:off x="5753899" y="3830068"/>
            <a:ext cx="1352048" cy="1352048"/>
          </a:xfrm>
          <a:prstGeom prst="rect">
            <a:avLst/>
          </a:prstGeom>
        </p:spPr>
      </p:pic>
      <p:pic>
        <p:nvPicPr>
          <p:cNvPr id="15" name="Graphique 18" descr="Retour avec un remplissage uni">
            <a:extLst>
              <a:ext uri="{FF2B5EF4-FFF2-40B4-BE49-F238E27FC236}">
                <a16:creationId xmlns="" xmlns:a16="http://schemas.microsoft.com/office/drawing/2014/main" id="{2F140A9E-856E-5B27-CC5A-9E0190B0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6386" y="1990564"/>
            <a:ext cx="1352048" cy="13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2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829525"/>
            <a:ext cx="11562303" cy="923612"/>
          </a:xfrm>
        </p:spPr>
        <p:txBody>
          <a:bodyPr/>
          <a:lstStyle/>
          <a:p>
            <a:r>
              <a:rPr lang="en-US" dirty="0"/>
              <a:t>MS-24 </a:t>
            </a:r>
            <a:r>
              <a:rPr lang="en-US" dirty="0" err="1" smtClean="0"/>
              <a:t>APPlication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="" xmlns:a16="http://schemas.microsoft.com/office/drawing/2014/main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466" y="3753137"/>
            <a:ext cx="6327105" cy="460234"/>
          </a:xfrm>
        </p:spPr>
        <p:txBody>
          <a:bodyPr/>
          <a:lstStyle/>
          <a:p>
            <a:r>
              <a:rPr lang="fr-FR" dirty="0" err="1" smtClean="0">
                <a:solidFill>
                  <a:srgbClr val="1CDFF5"/>
                </a:solidFill>
              </a:rPr>
              <a:t>Developpement</a:t>
            </a:r>
            <a:endParaRPr lang="fr-FR" dirty="0">
              <a:solidFill>
                <a:srgbClr val="1CDF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 smtClean="0"/>
              <a:t>DATA FLOW</a:t>
            </a:r>
            <a:endParaRPr lang="en-US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577" y="2302599"/>
            <a:ext cx="7509043" cy="40770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4382224" y="1470894"/>
            <a:ext cx="4071747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1400" dirty="0" smtClean="0"/>
              <a:t>Repository &amp; </a:t>
            </a:r>
            <a:r>
              <a:rPr lang="en-US" sz="1400" dirty="0" err="1" smtClean="0"/>
              <a:t>Requête</a:t>
            </a:r>
            <a:r>
              <a:rPr lang="en-US" sz="1400" dirty="0" smtClean="0"/>
              <a:t> 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808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 smtClean="0"/>
              <a:t>DATA FLOW</a:t>
            </a:r>
            <a:endParaRPr lang="en-US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24051"/>
          <a:stretch/>
        </p:blipFill>
        <p:spPr>
          <a:xfrm>
            <a:off x="200524" y="2264898"/>
            <a:ext cx="6400456" cy="37770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064" y="3463124"/>
            <a:ext cx="4714875" cy="1304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3837" y="3988191"/>
            <a:ext cx="4447301" cy="267286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4600275" y="1452044"/>
            <a:ext cx="3635648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1400" dirty="0" smtClean="0"/>
              <a:t>Le CONTROLLER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8933778" y="3809354"/>
            <a:ext cx="1250173" cy="178837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89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 smtClean="0"/>
              <a:t>DATA FLOW</a:t>
            </a:r>
            <a:endParaRPr lang="en-US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7035" r="1381"/>
          <a:stretch/>
        </p:blipFill>
        <p:spPr>
          <a:xfrm>
            <a:off x="500542" y="3062602"/>
            <a:ext cx="7988365" cy="225199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3896924" y="1227696"/>
            <a:ext cx="5042347" cy="787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1400" dirty="0" err="1" smtClean="0"/>
              <a:t>Vue</a:t>
            </a:r>
            <a:r>
              <a:rPr lang="en-US" sz="1400" dirty="0" smtClean="0"/>
              <a:t> et </a:t>
            </a:r>
            <a:r>
              <a:rPr lang="en-US" sz="1400" dirty="0" err="1" smtClean="0"/>
              <a:t>rendu</a:t>
            </a:r>
            <a:r>
              <a:rPr lang="en-US" sz="1400" dirty="0" smtClean="0"/>
              <a:t> des </a:t>
            </a:r>
            <a:r>
              <a:rPr lang="en-US" sz="1400" dirty="0" err="1" smtClean="0"/>
              <a:t>données</a:t>
            </a:r>
            <a:endParaRPr lang="en-US" sz="1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271" y="2015507"/>
            <a:ext cx="2572509" cy="43461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05469" y="3436128"/>
            <a:ext cx="2791455" cy="269090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6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DE475212-2E07-44E7-832F-91EE545A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4" y="1591722"/>
            <a:ext cx="5948281" cy="38081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D43D4EC7-ABE8-4614-BF40-166A22C8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99" y="1591722"/>
            <a:ext cx="5424482" cy="15887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18A9113-158E-468A-8E69-E9B2D911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DA69208-C169-466A-9A5C-662C0E0E31E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Chart JS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BA12A48C-FB2F-491B-98E5-3D9ADE964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417"/>
          <a:stretch/>
        </p:blipFill>
        <p:spPr>
          <a:xfrm>
            <a:off x="7077542" y="3677578"/>
            <a:ext cx="4105596" cy="2037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6570118" y="2138930"/>
            <a:ext cx="3965954" cy="604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074461" y="2171975"/>
            <a:ext cx="3610320" cy="161792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0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Requêtes ajax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73306F24-212A-4187-B7B0-E04EA3EF6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" r="19485" b="20066"/>
          <a:stretch/>
        </p:blipFill>
        <p:spPr>
          <a:xfrm>
            <a:off x="6418099" y="1366103"/>
            <a:ext cx="5552146" cy="537589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6" y="4534469"/>
            <a:ext cx="6213926" cy="116771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38232" y="2729551"/>
            <a:ext cx="196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Rajouter </a:t>
            </a:r>
            <a:r>
              <a:rPr lang="fr-FR" dirty="0" err="1" smtClean="0">
                <a:solidFill>
                  <a:schemeClr val="bg1"/>
                </a:solidFill>
              </a:rPr>
              <a:t>screen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slider</a:t>
            </a:r>
            <a:r>
              <a:rPr lang="fr-FR" dirty="0" smtClean="0">
                <a:solidFill>
                  <a:schemeClr val="bg1"/>
                </a:solidFill>
              </a:rPr>
              <a:t> range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6578222" y="1856096"/>
            <a:ext cx="3070746" cy="8734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6578221" y="2841007"/>
            <a:ext cx="5392023" cy="37781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755643" y="1378878"/>
            <a:ext cx="1665026" cy="161792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86853" y="5366299"/>
            <a:ext cx="2079041" cy="161792"/>
          </a:xfrm>
          <a:prstGeom prst="rect">
            <a:avLst/>
          </a:prstGeom>
          <a:solidFill>
            <a:srgbClr val="FFFF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22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8692FC88-DAD7-F5AD-7831-DE54322108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5B3B9453-DA3C-441C-8ABF-64511F63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6DF340F2-6AFF-4A22-86BE-DF8FCB3A9528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Requêtes ajax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19E7D8EB-94F7-4F20-B6EF-C070C161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9" y="1917342"/>
            <a:ext cx="5778907" cy="276548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="" xmlns:a16="http://schemas.microsoft.com/office/drawing/2014/main" id="{AC9A3680-7833-47A6-8C3F-30DED085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71" y="3635731"/>
            <a:ext cx="5770288" cy="276548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="" xmlns:a16="http://schemas.microsoft.com/office/drawing/2014/main" id="{BAB8EF61-CA9D-4F01-B8DA-021A1F03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74" y="4304513"/>
            <a:ext cx="4026720" cy="2096701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3247DB54-9C4D-4C23-B791-C1D81CBCD781}"/>
              </a:ext>
            </a:extLst>
          </p:cNvPr>
          <p:cNvGrpSpPr/>
          <p:nvPr/>
        </p:nvGrpSpPr>
        <p:grpSpPr>
          <a:xfrm>
            <a:off x="6214371" y="3895791"/>
            <a:ext cx="4820572" cy="2505424"/>
            <a:chOff x="6205494" y="3560143"/>
            <a:chExt cx="4820572" cy="2505424"/>
          </a:xfrm>
        </p:grpSpPr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E788ACE-C290-409A-A429-B6641ECD520A}"/>
                </a:ext>
              </a:extLst>
            </p:cNvPr>
            <p:cNvSpPr/>
            <p:nvPr/>
          </p:nvSpPr>
          <p:spPr>
            <a:xfrm>
              <a:off x="6205494" y="3560143"/>
              <a:ext cx="967663" cy="250542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250E71-31DC-48FD-ADF8-8F963B606671}"/>
                </a:ext>
              </a:extLst>
            </p:cNvPr>
            <p:cNvSpPr/>
            <p:nvPr/>
          </p:nvSpPr>
          <p:spPr>
            <a:xfrm>
              <a:off x="10506723" y="3781887"/>
              <a:ext cx="519343" cy="799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8692FC88-DAD7-F5AD-7831-DE54322108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852CDB2E-23F3-41D2-9BAD-964154DA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FD23A859-1F15-457A-BA2C-C919ED81ABBE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Graphiques R : Ggplot2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69056A7B-FF5A-4F74-932F-796AC370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4" y="4179764"/>
            <a:ext cx="5839149" cy="170169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E9643122-A491-4092-9911-A52FBFA25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21" y="1589503"/>
            <a:ext cx="4781550" cy="4800600"/>
          </a:xfrm>
          <a:prstGeom prst="roundRect">
            <a:avLst>
              <a:gd name="adj" fmla="val 68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FA19B9A7-C31E-4594-B034-82832643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55" y="1589503"/>
            <a:ext cx="4011106" cy="20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="" xmlns:a16="http://schemas.microsoft.com/office/drawing/2014/main" id="{8692FC88-DAD7-F5AD-7831-DE54322108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8273AA7A-6F7E-4458-B70B-7FE78627A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4" r="9560" b="2153"/>
          <a:stretch/>
        </p:blipFill>
        <p:spPr>
          <a:xfrm>
            <a:off x="270404" y="2146197"/>
            <a:ext cx="6243585" cy="37816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="" xmlns:a16="http://schemas.microsoft.com/office/drawing/2014/main" id="{90484343-D4C6-454F-9685-3F8D0B83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580CDC24-4CDB-4B51-B63C-36E1546CDA7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Execution des scripts 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61245A3F-2DAF-40D1-A460-AC6FA624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47" y="1589503"/>
            <a:ext cx="4941589" cy="49246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6834147" y="1564481"/>
            <a:ext cx="4941589" cy="264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6834146" y="5360833"/>
            <a:ext cx="4941589" cy="6305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6834146" y="5993641"/>
            <a:ext cx="1108852" cy="325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501617" y="4438984"/>
            <a:ext cx="4941589" cy="15036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DE80321-5529-9235-A0E2-F631D89D4FDE}"/>
              </a:ext>
            </a:extLst>
          </p:cNvPr>
          <p:cNvSpPr/>
          <p:nvPr/>
        </p:nvSpPr>
        <p:spPr>
          <a:xfrm>
            <a:off x="501617" y="2223392"/>
            <a:ext cx="4941589" cy="12978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5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SOMMAIRE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=""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Contexte</a:t>
            </a:r>
            <a:endParaRPr lang="en-US" dirty="0"/>
          </a:p>
          <a:p>
            <a:r>
              <a:rPr lang="en-US"/>
              <a:t>MS-24 </a:t>
            </a:r>
            <a:r>
              <a:rPr lang="en-US" smtClean="0"/>
              <a:t>Application</a:t>
            </a:r>
            <a:endParaRPr lang="en-US" dirty="0"/>
          </a:p>
          <a:p>
            <a:r>
              <a:rPr lang="en-US" dirty="0"/>
              <a:t>Gestion de </a:t>
            </a:r>
            <a:r>
              <a:rPr lang="en-US" dirty="0" err="1"/>
              <a:t>projet</a:t>
            </a:r>
            <a:r>
              <a:rPr lang="en-US" dirty="0"/>
              <a:t> </a:t>
            </a:r>
          </a:p>
          <a:p>
            <a:r>
              <a:rPr lang="en-US" dirty="0" smtClean="0"/>
              <a:t>Conclusions </a:t>
            </a:r>
            <a:r>
              <a:rPr lang="en-US" dirty="0" err="1" smtClean="0"/>
              <a:t>personnelles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550475"/>
            <a:ext cx="6327105" cy="867773"/>
          </a:xfrm>
        </p:spPr>
        <p:txBody>
          <a:bodyPr/>
          <a:lstStyle/>
          <a:p>
            <a:r>
              <a:rPr lang="fr-FR" dirty="0"/>
              <a:t>Application</a:t>
            </a:r>
            <a:br>
              <a:rPr lang="fr-FR" dirty="0"/>
            </a:br>
            <a:r>
              <a:rPr lang="fr-FR" sz="2000" dirty="0"/>
              <a:t>CSS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7AF1C7E-67D2-8C41-AAB4-34D70130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15"/>
          <a:stretch/>
        </p:blipFill>
        <p:spPr>
          <a:xfrm>
            <a:off x="291880" y="1870281"/>
            <a:ext cx="5281136" cy="26636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D1C1C821-41CE-F2F4-ACC5-9C15D4A0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15" y="3855783"/>
            <a:ext cx="5925705" cy="27779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F7E60D8D-E205-9B37-6636-BA312A25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370872"/>
            <a:ext cx="2503187" cy="29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829525"/>
            <a:ext cx="11562303" cy="923612"/>
          </a:xfrm>
        </p:spPr>
        <p:txBody>
          <a:bodyPr/>
          <a:lstStyle/>
          <a:p>
            <a:r>
              <a:rPr lang="en-US" dirty="0"/>
              <a:t>MS-24 </a:t>
            </a:r>
            <a:r>
              <a:rPr lang="en-US" dirty="0" err="1" smtClean="0"/>
              <a:t>APPlication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="" xmlns:a16="http://schemas.microsoft.com/office/drawing/2014/main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540" y="3753137"/>
            <a:ext cx="7582958" cy="460234"/>
          </a:xfrm>
        </p:spPr>
        <p:txBody>
          <a:bodyPr/>
          <a:lstStyle/>
          <a:p>
            <a:r>
              <a:rPr lang="fr-FR" dirty="0" smtClean="0">
                <a:solidFill>
                  <a:srgbClr val="1CDFF5"/>
                </a:solidFill>
              </a:rPr>
              <a:t>Analyses &amp; interprétations</a:t>
            </a:r>
            <a:endParaRPr lang="fr-FR" dirty="0">
              <a:solidFill>
                <a:srgbClr val="1CDF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286F9DB-139B-0DEF-3389-76326E40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51DF258-0DAD-968A-97C3-C2C3C5BF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399" y="356129"/>
            <a:ext cx="7221202" cy="628233"/>
          </a:xfrm>
        </p:spPr>
        <p:txBody>
          <a:bodyPr/>
          <a:lstStyle/>
          <a:p>
            <a:r>
              <a:rPr lang="fr-FR" dirty="0"/>
              <a:t>Démonstration vidéo</a:t>
            </a:r>
          </a:p>
        </p:txBody>
      </p:sp>
      <p:pic>
        <p:nvPicPr>
          <p:cNvPr id="4" name="Vidéo sans titre ‐ Réalisée avec Clipchamp">
            <a:hlinkClick r:id="" action="ppaction://media"/>
            <a:extLst>
              <a:ext uri="{FF2B5EF4-FFF2-40B4-BE49-F238E27FC236}">
                <a16:creationId xmlns="" xmlns:a16="http://schemas.microsoft.com/office/drawing/2014/main" id="{D2A34A0B-420B-A35D-7A0C-9BBFB5159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9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829525"/>
            <a:ext cx="11562303" cy="923612"/>
          </a:xfrm>
        </p:spPr>
        <p:txBody>
          <a:bodyPr/>
          <a:lstStyle/>
          <a:p>
            <a:r>
              <a:rPr lang="en-US" dirty="0" err="1" smtClean="0"/>
              <a:t>Gestion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Gestion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Graphique 11" descr="Homme professeur avec un remplissage uni">
            <a:extLst>
              <a:ext uri="{FF2B5EF4-FFF2-40B4-BE49-F238E27FC236}">
                <a16:creationId xmlns="" xmlns:a16="http://schemas.microsoft.com/office/drawing/2014/main" id="{30BFC073-3643-3952-AED2-915B8255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5882" y="3192560"/>
            <a:ext cx="716280" cy="716280"/>
          </a:xfrm>
          <a:prstGeom prst="rect">
            <a:avLst/>
          </a:prstGeom>
        </p:spPr>
      </p:pic>
      <p:pic>
        <p:nvPicPr>
          <p:cNvPr id="2050" name="Picture 2" descr="OpenClassrooms — Wikipédia">
            <a:extLst>
              <a:ext uri="{FF2B5EF4-FFF2-40B4-BE49-F238E27FC236}">
                <a16:creationId xmlns="" xmlns:a16="http://schemas.microsoft.com/office/drawing/2014/main" id="{27F6F119-3F65-F7CE-1BA5-F5CAB3FB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82" y="4731898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6">
            <a:extLst>
              <a:ext uri="{FF2B5EF4-FFF2-40B4-BE49-F238E27FC236}">
                <a16:creationId xmlns="" xmlns:a16="http://schemas.microsoft.com/office/drawing/2014/main" id="{208620F9-D8DF-C2C4-B478-2996B8CC7F80}"/>
              </a:ext>
            </a:extLst>
          </p:cNvPr>
          <p:cNvSpPr txBox="1">
            <a:spLocks/>
          </p:cNvSpPr>
          <p:nvPr/>
        </p:nvSpPr>
        <p:spPr>
          <a:xfrm>
            <a:off x="8318681" y="5216543"/>
            <a:ext cx="2364337" cy="775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62636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8972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929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/>
          </a:p>
          <a:p>
            <a:pPr marL="0" indent="0" algn="ctr">
              <a:buFont typeface="+mj-lt"/>
              <a:buNone/>
            </a:pPr>
            <a:r>
              <a:rPr lang="fr-FR" sz="2400" b="1" dirty="0"/>
              <a:t>Run</a:t>
            </a:r>
          </a:p>
        </p:txBody>
      </p:sp>
      <p:sp>
        <p:nvSpPr>
          <p:cNvPr id="15" name="Espace réservé du contenu 6">
            <a:extLst>
              <a:ext uri="{FF2B5EF4-FFF2-40B4-BE49-F238E27FC236}">
                <a16:creationId xmlns="" xmlns:a16="http://schemas.microsoft.com/office/drawing/2014/main" id="{3ACAB957-CFD3-BE5A-6217-E0B3C8DBB29B}"/>
              </a:ext>
            </a:extLst>
          </p:cNvPr>
          <p:cNvSpPr txBox="1">
            <a:spLocks/>
          </p:cNvSpPr>
          <p:nvPr/>
        </p:nvSpPr>
        <p:spPr>
          <a:xfrm>
            <a:off x="4514272" y="5216200"/>
            <a:ext cx="2364338" cy="1262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62636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8972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929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endParaRPr lang="fr-FR" sz="2000" dirty="0"/>
          </a:p>
          <a:p>
            <a:pPr marL="0" indent="0" algn="ctr">
              <a:buFont typeface="+mj-lt"/>
              <a:buNone/>
            </a:pPr>
            <a:r>
              <a:rPr lang="fr-FR" sz="2400" b="1" dirty="0"/>
              <a:t>Collaboration</a:t>
            </a:r>
          </a:p>
        </p:txBody>
      </p:sp>
      <p:pic>
        <p:nvPicPr>
          <p:cNvPr id="17" name="Image 16" descr="Une image contenant symbole, clipart, logo, Graphique&#10;&#10;Description générée automatiquement">
            <a:extLst>
              <a:ext uri="{FF2B5EF4-FFF2-40B4-BE49-F238E27FC236}">
                <a16:creationId xmlns="" xmlns:a16="http://schemas.microsoft.com/office/drawing/2014/main" id="{768E4EA7-4FF4-92E7-44D2-45B089ED6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720" y="3097390"/>
            <a:ext cx="894681" cy="894681"/>
          </a:xfrm>
          <a:prstGeom prst="rect">
            <a:avLst/>
          </a:prstGeom>
        </p:spPr>
      </p:pic>
      <p:pic>
        <p:nvPicPr>
          <p:cNvPr id="2066" name="Picture 18" descr="How To Use Google Docs For Collaborative Work. – EDTECH 4 BEGINNERS">
            <a:extLst>
              <a:ext uri="{FF2B5EF4-FFF2-40B4-BE49-F238E27FC236}">
                <a16:creationId xmlns="" xmlns:a16="http://schemas.microsoft.com/office/drawing/2014/main" id="{FB8C4E4F-A194-C6EF-93E6-3DA736A0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37" y="4292661"/>
            <a:ext cx="1552248" cy="15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que 18" descr="Ramper avec un remplissage uni">
            <a:extLst>
              <a:ext uri="{FF2B5EF4-FFF2-40B4-BE49-F238E27FC236}">
                <a16:creationId xmlns="" xmlns:a16="http://schemas.microsoft.com/office/drawing/2014/main" id="{C73189C1-9EE6-7184-161E-61CD3DB7D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3723" y="2016800"/>
            <a:ext cx="914400" cy="914400"/>
          </a:xfrm>
          <a:prstGeom prst="rect">
            <a:avLst/>
          </a:prstGeom>
        </p:spPr>
      </p:pic>
      <p:pic>
        <p:nvPicPr>
          <p:cNvPr id="21" name="Graphique 20" descr="Liste de contrôle avec un remplissage uni">
            <a:extLst>
              <a:ext uri="{FF2B5EF4-FFF2-40B4-BE49-F238E27FC236}">
                <a16:creationId xmlns="" xmlns:a16="http://schemas.microsoft.com/office/drawing/2014/main" id="{E53598D5-69D7-9981-4F61-610C2A3C01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9641" y="8713956"/>
            <a:ext cx="134192" cy="134192"/>
          </a:xfrm>
          <a:prstGeom prst="rect">
            <a:avLst/>
          </a:prstGeom>
        </p:spPr>
      </p:pic>
      <p:pic>
        <p:nvPicPr>
          <p:cNvPr id="2068" name="Picture 20" descr="Discord - Application sur Amazon Appstore">
            <a:extLst>
              <a:ext uri="{FF2B5EF4-FFF2-40B4-BE49-F238E27FC236}">
                <a16:creationId xmlns="" xmlns:a16="http://schemas.microsoft.com/office/drawing/2014/main" id="{30DD3EEF-E035-7FAA-014D-DE9F2731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23" y="4676992"/>
            <a:ext cx="954255" cy="9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que 22" descr="Liste de contrôle avec un remplissage uni">
            <a:extLst>
              <a:ext uri="{FF2B5EF4-FFF2-40B4-BE49-F238E27FC236}">
                <a16:creationId xmlns="" xmlns:a16="http://schemas.microsoft.com/office/drawing/2014/main" id="{1B5F2629-C22B-971C-1EFF-90521A41C1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3723" y="3252246"/>
            <a:ext cx="914400" cy="914400"/>
          </a:xfrm>
          <a:prstGeom prst="rect">
            <a:avLst/>
          </a:prstGeom>
        </p:spPr>
      </p:pic>
      <p:sp>
        <p:nvSpPr>
          <p:cNvPr id="25" name="Espace réservé du contenu 24">
            <a:extLst>
              <a:ext uri="{FF2B5EF4-FFF2-40B4-BE49-F238E27FC236}">
                <a16:creationId xmlns="" xmlns:a16="http://schemas.microsoft.com/office/drawing/2014/main" id="{60C89FDA-9B1C-4071-E32B-CADD9D25E99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98605" y="5614033"/>
            <a:ext cx="1475596" cy="470166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/>
              <a:t>Expert</a:t>
            </a: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C700AD5-F71E-F572-045A-B4BD8600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B101B6B8-47C7-D134-6C17-A97193CB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600695"/>
            <a:ext cx="11562303" cy="2387865"/>
          </a:xfrm>
        </p:spPr>
        <p:txBody>
          <a:bodyPr/>
          <a:lstStyle/>
          <a:p>
            <a:r>
              <a:rPr lang="en-US" dirty="0" smtClean="0"/>
              <a:t>Conclusions  </a:t>
            </a:r>
            <a:r>
              <a:rPr lang="en-US" dirty="0" err="1" smtClean="0"/>
              <a:t>personnelles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DBD50B4-6B82-36A4-5106-71196BE3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pPr lvl="0"/>
            <a:r>
              <a:rPr lang="en-US" dirty="0"/>
              <a:t>Rémy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022201"/>
          </a:xfrm>
        </p:spPr>
        <p:txBody>
          <a:bodyPr/>
          <a:lstStyle/>
          <a:p>
            <a:pPr lvl="0"/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nrichissant car </a:t>
            </a:r>
            <a:r>
              <a:rPr lang="fr-F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scratch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Décalage rythme Thibault &amp; moi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 &amp;  ggplot2, CSS, PHP &amp; POO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Graphique 10" descr="Graphique en courbe stick de hockey avec un remplissage uni">
            <a:extLst>
              <a:ext uri="{FF2B5EF4-FFF2-40B4-BE49-F238E27FC236}">
                <a16:creationId xmlns="" xmlns:a16="http://schemas.microsoft.com/office/drawing/2014/main" id="{112C3259-4DEC-60EF-792A-3BE33F02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1539" y="5704764"/>
            <a:ext cx="521434" cy="521434"/>
          </a:xfrm>
          <a:prstGeom prst="rect">
            <a:avLst/>
          </a:prstGeom>
        </p:spPr>
      </p:pic>
      <p:pic>
        <p:nvPicPr>
          <p:cNvPr id="8" name="Picture 4" descr="text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r="37774"/>
          <a:stretch/>
        </p:blipFill>
        <p:spPr bwMode="auto">
          <a:xfrm>
            <a:off x="340704" y="336550"/>
            <a:ext cx="5295331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45799B8-E7E9-FD91-2C96-FFA74598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60646B-33E4-E22E-4BD2-6E719E60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6" y="1297686"/>
            <a:ext cx="4352662" cy="1074039"/>
          </a:xfrm>
        </p:spPr>
        <p:txBody>
          <a:bodyPr/>
          <a:lstStyle/>
          <a:p>
            <a:pPr lvl="0"/>
            <a:r>
              <a:rPr lang="en-US" dirty="0"/>
              <a:t>Mathis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A2F486-D55F-7E3F-FB50-BF39F5B7136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439300"/>
          </a:xfrm>
        </p:spPr>
        <p:txBody>
          <a:bodyPr/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Apprendre 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 soi-même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Rythme différent au début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Répartition travail difficile au début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Découvertes technologies (GitHub, PHP, Symfony)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Améliorations CSS &amp; POO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181CD11-BE64-A463-5B68-79935013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descr="tex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r="37774"/>
          <a:stretch/>
        </p:blipFill>
        <p:spPr bwMode="auto">
          <a:xfrm>
            <a:off x="340704" y="336550"/>
            <a:ext cx="5295331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45799B8-E7E9-FD91-2C96-FFA74598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60646B-33E4-E22E-4BD2-6E719E60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6" y="1297686"/>
            <a:ext cx="4352662" cy="1074039"/>
          </a:xfrm>
        </p:spPr>
        <p:txBody>
          <a:bodyPr/>
          <a:lstStyle/>
          <a:p>
            <a:pPr lvl="0"/>
            <a:r>
              <a:rPr lang="en-US" dirty="0" err="1" smtClean="0"/>
              <a:t>Thibault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A2F486-D55F-7E3F-FB50-BF39F5B7136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439300"/>
          </a:xfrm>
        </p:spPr>
        <p:txBody>
          <a:bodyPr/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 smtClean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Découverte et prise en main de nouvelles technologies : PHP, Symfony, GitHub, Figma, …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 smtClean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Grande variété d’outils utilisés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 smtClean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 organisationnel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 smtClean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Grand investissement personnel</a:t>
            </a:r>
            <a:endParaRPr lang="fr-FR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181CD11-BE64-A463-5B68-79935013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4" descr="tex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r="37774"/>
          <a:stretch/>
        </p:blipFill>
        <p:spPr bwMode="auto">
          <a:xfrm>
            <a:off x="340704" y="336550"/>
            <a:ext cx="5295331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4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=""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630" y="1071245"/>
            <a:ext cx="5595450" cy="2203704"/>
          </a:xfrm>
        </p:spPr>
        <p:txBody>
          <a:bodyPr/>
          <a:lstStyle/>
          <a:p>
            <a:pPr algn="ctr"/>
            <a:r>
              <a:rPr lang="en-US" sz="4000" b="1" dirty="0"/>
              <a:t>MERCI POUR VOTRE ECOUTE !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7" name="Image 6" descr="Une image contenant Graphique, clipart, symbole, créativité&#10;&#10;Description générée automatiquement">
            <a:extLst>
              <a:ext uri="{FF2B5EF4-FFF2-40B4-BE49-F238E27FC236}">
                <a16:creationId xmlns="" xmlns:a16="http://schemas.microsoft.com/office/drawing/2014/main" id="{9FD2DBE0-E57A-5630-41EC-7249C069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51" y="2882092"/>
            <a:ext cx="3599607" cy="35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9EE5E5-0E49-6775-F4DF-2A1922F8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744F43D-A6FC-EA03-5D3E-E4C2F14E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ubtitle 3">
            <a:extLst>
              <a:ext uri="{FF2B5EF4-FFF2-40B4-BE49-F238E27FC236}">
                <a16:creationId xmlns="" xmlns:a16="http://schemas.microsoft.com/office/drawing/2014/main" id="{4CB98A69-72B6-9655-DFDC-DA9A583D810B}"/>
              </a:ext>
            </a:extLst>
          </p:cNvPr>
          <p:cNvSpPr txBox="1">
            <a:spLocks/>
          </p:cNvSpPr>
          <p:nvPr/>
        </p:nvSpPr>
        <p:spPr>
          <a:xfrm>
            <a:off x="321868" y="2829525"/>
            <a:ext cx="11562303" cy="923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0" lvl="0" indent="0">
              <a:buNone/>
            </a:pPr>
            <a:endParaRPr lang="fr-FR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SzPct val="100000"/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Crash avion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avant Steam</a:t>
            </a:r>
          </a:p>
          <a:p>
            <a:pPr lvl="0">
              <a:buBlip>
                <a:blip r:embed="rId3"/>
              </a:buBlip>
            </a:pP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Blip>
                <a:blip r:embed="rId3"/>
              </a:buBlip>
            </a:pPr>
            <a:r>
              <a:rPr lang="fr-F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Scrapping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données via </a:t>
            </a:r>
            <a:r>
              <a:rPr lang="fr-F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</a:p>
          <a:p>
            <a:pPr lvl="0">
              <a:buBlip>
                <a:blip r:embed="rId3"/>
              </a:buBlip>
            </a:pPr>
            <a:endParaRPr lang="fr-FR" sz="2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Nettoyage &amp; Transformation via </a:t>
            </a:r>
            <a:r>
              <a:rPr lang="fr-FR" sz="20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PDI 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(ETL)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que 7" descr="Loupe avec un remplissage uni">
            <a:extLst>
              <a:ext uri="{FF2B5EF4-FFF2-40B4-BE49-F238E27FC236}">
                <a16:creationId xmlns="" xmlns:a16="http://schemas.microsoft.com/office/drawing/2014/main" id="{4668BD5D-9B4F-F701-6668-C52AE5E29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9224" y="3933191"/>
            <a:ext cx="914400" cy="914400"/>
          </a:xfrm>
          <a:prstGeom prst="rect">
            <a:avLst/>
          </a:prstGeom>
        </p:spPr>
      </p:pic>
      <p:pic>
        <p:nvPicPr>
          <p:cNvPr id="12" name="Graphique 11" descr="Avion avec un remplissage uni">
            <a:extLst>
              <a:ext uri="{FF2B5EF4-FFF2-40B4-BE49-F238E27FC236}">
                <a16:creationId xmlns="" xmlns:a16="http://schemas.microsoft.com/office/drawing/2014/main" id="{B1ECD07C-A2C7-1206-A415-2A3198C12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58575">
            <a:off x="7672124" y="2622696"/>
            <a:ext cx="914400" cy="914400"/>
          </a:xfrm>
          <a:prstGeom prst="rect">
            <a:avLst/>
          </a:prstGeom>
        </p:spPr>
      </p:pic>
      <p:pic>
        <p:nvPicPr>
          <p:cNvPr id="14" name="Graphique 13" descr="Engrenages avec un remplissage uni">
            <a:extLst>
              <a:ext uri="{FF2B5EF4-FFF2-40B4-BE49-F238E27FC236}">
                <a16:creationId xmlns="" xmlns:a16="http://schemas.microsoft.com/office/drawing/2014/main" id="{1CABD899-8012-25A9-AB5D-1CE1582EA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3624" y="5005992"/>
            <a:ext cx="1064369" cy="1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ubtitle 3">
            <a:extLst>
              <a:ext uri="{FF2B5EF4-FFF2-40B4-BE49-F238E27FC236}">
                <a16:creationId xmlns="" xmlns:a16="http://schemas.microsoft.com/office/drawing/2014/main" id="{4CB98A69-72B6-9655-DFDC-DA9A583D810B}"/>
              </a:ext>
            </a:extLst>
          </p:cNvPr>
          <p:cNvSpPr txBox="1">
            <a:spLocks/>
          </p:cNvSpPr>
          <p:nvPr/>
        </p:nvSpPr>
        <p:spPr>
          <a:xfrm>
            <a:off x="321868" y="2829525"/>
            <a:ext cx="11562303" cy="923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CONtexte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275699" y="2312263"/>
            <a:ext cx="8966971" cy="4096497"/>
          </a:xfrm>
        </p:spPr>
        <p:txBody>
          <a:bodyPr/>
          <a:lstStyle/>
          <a:p>
            <a:pPr lvl="1">
              <a:buBlip>
                <a:blip r:embed="rId3"/>
              </a:buBlip>
            </a:pPr>
            <a:r>
              <a:rPr lang="en-US" sz="2000" dirty="0" err="1"/>
              <a:t>Développeur</a:t>
            </a:r>
            <a:r>
              <a:rPr lang="en-US" sz="2000" dirty="0"/>
              <a:t> département Marketing</a:t>
            </a:r>
          </a:p>
          <a:p>
            <a:pPr marL="0" lvl="1" indent="0">
              <a:buNone/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 err="1"/>
              <a:t>Préparation</a:t>
            </a:r>
            <a:r>
              <a:rPr lang="en-US" sz="2000" dirty="0"/>
              <a:t> </a:t>
            </a:r>
            <a:r>
              <a:rPr lang="en-US" sz="2000" dirty="0" err="1"/>
              <a:t>offre</a:t>
            </a:r>
            <a:r>
              <a:rPr lang="en-US" sz="2000" dirty="0"/>
              <a:t> </a:t>
            </a:r>
            <a:r>
              <a:rPr lang="en-US" sz="2000" dirty="0" err="1"/>
              <a:t>promotionnelle</a:t>
            </a:r>
            <a:r>
              <a:rPr lang="en-US" sz="2000" dirty="0"/>
              <a:t> fin 2024</a:t>
            </a:r>
          </a:p>
          <a:p>
            <a:pPr lvl="1">
              <a:buBlip>
                <a:blip r:embed="rId3"/>
              </a:buBlip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/>
              <a:t>Type de studio ? </a:t>
            </a:r>
            <a:r>
              <a:rPr lang="en-US" sz="2000" dirty="0" err="1"/>
              <a:t>Thématiques</a:t>
            </a:r>
            <a:r>
              <a:rPr lang="en-US" sz="2000" dirty="0"/>
              <a:t> ?</a:t>
            </a:r>
          </a:p>
          <a:p>
            <a:pPr lvl="1">
              <a:buBlip>
                <a:blip r:embed="rId3"/>
              </a:buBlip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/>
              <a:t>Maximiser profit &amp; satisfaction studio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829525"/>
            <a:ext cx="11562303" cy="923612"/>
          </a:xfrm>
        </p:spPr>
        <p:txBody>
          <a:bodyPr/>
          <a:lstStyle/>
          <a:p>
            <a:r>
              <a:rPr lang="en-US" dirty="0"/>
              <a:t>MS-24 </a:t>
            </a:r>
            <a:r>
              <a:rPr lang="en-US" dirty="0" err="1"/>
              <a:t>APPlication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FEDF1A0-DD1E-68B1-CE45-B5B48A3D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79B86C-EEB1-2CB9-06AF-354BF7FC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Technologie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83CB840-7E7F-8545-C1E0-49858F35672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020516" y="5738213"/>
            <a:ext cx="2743200" cy="569375"/>
          </a:xfrm>
        </p:spPr>
        <p:txBody>
          <a:bodyPr/>
          <a:lstStyle/>
          <a:p>
            <a:pPr marL="0" lvl="0" indent="0" algn="ctr"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 MVC PHP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B3F3F87-9F73-65D4-004E-F23B2949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Image 5" descr="Une image contenant Graphique, Police, logo, symbole&#10;&#10;Description générée automatiquement">
            <a:extLst>
              <a:ext uri="{FF2B5EF4-FFF2-40B4-BE49-F238E27FC236}">
                <a16:creationId xmlns="" xmlns:a16="http://schemas.microsoft.com/office/drawing/2014/main" id="{DC22EDDD-8E56-4C0A-37C8-B7E4C246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33" y="3606590"/>
            <a:ext cx="3082293" cy="2311720"/>
          </a:xfrm>
          <a:prstGeom prst="rect">
            <a:avLst/>
          </a:prstGeom>
        </p:spPr>
      </p:pic>
      <p:pic>
        <p:nvPicPr>
          <p:cNvPr id="9" name="Image 8" descr="Une image contenant Graphique, symbole, Police, graphisme&#10;&#10;Description générée automatiquement">
            <a:extLst>
              <a:ext uri="{FF2B5EF4-FFF2-40B4-BE49-F238E27FC236}">
                <a16:creationId xmlns="" xmlns:a16="http://schemas.microsoft.com/office/drawing/2014/main" id="{588D660A-AB73-4932-1B0B-3F0E1C5BC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979" y="4194986"/>
            <a:ext cx="1265017" cy="1265017"/>
          </a:xfrm>
          <a:prstGeom prst="rect">
            <a:avLst/>
          </a:prstGeom>
        </p:spPr>
      </p:pic>
      <p:pic>
        <p:nvPicPr>
          <p:cNvPr id="15" name="Image 14" descr="Une image contenant capture d’écran, logo, Graphique, symbole&#10;&#10;Description générée automatiquement">
            <a:extLst>
              <a:ext uri="{FF2B5EF4-FFF2-40B4-BE49-F238E27FC236}">
                <a16:creationId xmlns="" xmlns:a16="http://schemas.microsoft.com/office/drawing/2014/main" id="{1B88EFFB-3877-D314-D3AD-D9976933D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89" y="2063960"/>
            <a:ext cx="4229100" cy="2374900"/>
          </a:xfrm>
          <a:prstGeom prst="rect">
            <a:avLst/>
          </a:prstGeom>
        </p:spPr>
      </p:pic>
      <p:pic>
        <p:nvPicPr>
          <p:cNvPr id="17" name="Image 16" descr="Une image contenant Graphique, vert, conception, nuit&#10;&#10;Description générée automatiquement">
            <a:extLst>
              <a:ext uri="{FF2B5EF4-FFF2-40B4-BE49-F238E27FC236}">
                <a16:creationId xmlns="" xmlns:a16="http://schemas.microsoft.com/office/drawing/2014/main" id="{ABBDA3DD-94FA-E647-C829-6DA2D9B2E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140" y="3898850"/>
            <a:ext cx="2540000" cy="1727200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BEB74945-9FD0-1232-4FC8-6875F40C30A2}"/>
              </a:ext>
            </a:extLst>
          </p:cNvPr>
          <p:cNvSpPr txBox="1">
            <a:spLocks/>
          </p:cNvSpPr>
          <p:nvPr/>
        </p:nvSpPr>
        <p:spPr>
          <a:xfrm>
            <a:off x="6206739" y="5738212"/>
            <a:ext cx="2743200" cy="5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Front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D214AFBE-31CB-1537-B128-A0722666994F}"/>
              </a:ext>
            </a:extLst>
          </p:cNvPr>
          <p:cNvSpPr txBox="1">
            <a:spLocks/>
          </p:cNvSpPr>
          <p:nvPr/>
        </p:nvSpPr>
        <p:spPr>
          <a:xfrm>
            <a:off x="9354888" y="5738212"/>
            <a:ext cx="2743200" cy="5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Graphique</a:t>
            </a:r>
          </a:p>
        </p:txBody>
      </p:sp>
    </p:spTree>
    <p:extLst>
      <p:ext uri="{BB962C8B-B14F-4D97-AF65-F5344CB8AC3E}">
        <p14:creationId xmlns:p14="http://schemas.microsoft.com/office/powerpoint/2010/main" val="198319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1"/>
            <a:ext cx="6327105" cy="460234"/>
          </a:xfrm>
        </p:spPr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4" name="Espace réservé du contenu 13" descr="Une image contenant texte, Appareils électroniques, capture d’écran, Site web&#10;&#10;Description générée automatiquement">
            <a:extLst>
              <a:ext uri="{FF2B5EF4-FFF2-40B4-BE49-F238E27FC236}">
                <a16:creationId xmlns="" xmlns:a16="http://schemas.microsoft.com/office/drawing/2014/main" id="{7ED653D6-191F-641E-390D-673AA9C3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62" y="1062553"/>
            <a:ext cx="3914924" cy="27241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C311E11-7590-CD0F-1D02-2924F9C3500C}"/>
              </a:ext>
            </a:extLst>
          </p:cNvPr>
          <p:cNvSpPr/>
          <p:nvPr/>
        </p:nvSpPr>
        <p:spPr>
          <a:xfrm>
            <a:off x="3112950" y="3113052"/>
            <a:ext cx="455948" cy="1285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Image 11" descr="Une image contenant texte, capture d’écran, Police, logo&#10;&#10;Description générée automatiquement">
            <a:extLst>
              <a:ext uri="{FF2B5EF4-FFF2-40B4-BE49-F238E27FC236}">
                <a16:creationId xmlns="" xmlns:a16="http://schemas.microsoft.com/office/drawing/2014/main" id="{B3C517B2-0CC1-1866-4346-88B8B3BF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462" y="3913980"/>
            <a:ext cx="3914924" cy="2679859"/>
          </a:xfrm>
          <a:prstGeom prst="rect">
            <a:avLst/>
          </a:prstGeom>
        </p:spPr>
      </p:pic>
      <p:pic>
        <p:nvPicPr>
          <p:cNvPr id="19" name="Graphique 18" descr="Retour avec un remplissage uni">
            <a:extLst>
              <a:ext uri="{FF2B5EF4-FFF2-40B4-BE49-F238E27FC236}">
                <a16:creationId xmlns="" xmlns:a16="http://schemas.microsoft.com/office/drawing/2014/main" id="{2F140A9E-856E-5B27-CC5A-9E0190B07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76921">
            <a:off x="5021169" y="3196767"/>
            <a:ext cx="1352048" cy="1352048"/>
          </a:xfrm>
          <a:prstGeom prst="rect">
            <a:avLst/>
          </a:prstGeom>
        </p:spPr>
      </p:pic>
      <p:pic>
        <p:nvPicPr>
          <p:cNvPr id="21" name="Image 20" descr="Une image contenant texte, capture d’écran, logiciel, Logiciel multimédia&#10;&#10;Description générée automatiquement">
            <a:extLst>
              <a:ext uri="{FF2B5EF4-FFF2-40B4-BE49-F238E27FC236}">
                <a16:creationId xmlns="" xmlns:a16="http://schemas.microsoft.com/office/drawing/2014/main" id="{937F1F95-0DC7-4199-FFA5-41F9FFB5B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70975"/>
            <a:ext cx="4539049" cy="45273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3BBCB88-F89A-15E1-0731-DE367D7EE812}"/>
              </a:ext>
            </a:extLst>
          </p:cNvPr>
          <p:cNvSpPr/>
          <p:nvPr/>
        </p:nvSpPr>
        <p:spPr>
          <a:xfrm>
            <a:off x="4715026" y="6087101"/>
            <a:ext cx="390930" cy="1401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43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</p:bld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255</Words>
  <Application>Microsoft Office PowerPoint</Application>
  <PresentationFormat>Grand écran</PresentationFormat>
  <Paragraphs>129</Paragraphs>
  <Slides>29</Slides>
  <Notes>25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Aptos</vt:lpstr>
      <vt:lpstr>Arial</vt:lpstr>
      <vt:lpstr>Arial Nova</vt:lpstr>
      <vt:lpstr>Biome</vt:lpstr>
      <vt:lpstr>Biome Light</vt:lpstr>
      <vt:lpstr>Calibri</vt:lpstr>
      <vt:lpstr>Times New Roman</vt:lpstr>
      <vt:lpstr>Custom</vt:lpstr>
      <vt:lpstr>Steam</vt:lpstr>
      <vt:lpstr>SOMMAIRE</vt:lpstr>
      <vt:lpstr>Présentation PowerPoint</vt:lpstr>
      <vt:lpstr>Introduction</vt:lpstr>
      <vt:lpstr>Présentation PowerPoint</vt:lpstr>
      <vt:lpstr>COntexte</vt:lpstr>
      <vt:lpstr>Présentation PowerPoint</vt:lpstr>
      <vt:lpstr>Technologie</vt:lpstr>
      <vt:lpstr>Maquette</vt:lpstr>
      <vt:lpstr>Maquette</vt:lpstr>
      <vt:lpstr>Developpement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 CSS</vt:lpstr>
      <vt:lpstr>Analyses &amp; interprétations</vt:lpstr>
      <vt:lpstr>Démonstration vidéo</vt:lpstr>
      <vt:lpstr>Présentation PowerPoint</vt:lpstr>
      <vt:lpstr>Gestion du projet</vt:lpstr>
      <vt:lpstr>Présentation PowerPoint</vt:lpstr>
      <vt:lpstr>Rémy</vt:lpstr>
      <vt:lpstr>Mathis</vt:lpstr>
      <vt:lpstr>Thibault</vt:lpstr>
      <vt:lpstr>MERCI POUR VOTRE ECOUTE 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CARVALHO Mathis</dc:creator>
  <cp:lastModifiedBy>Utilisateur Windows</cp:lastModifiedBy>
  <cp:revision>17</cp:revision>
  <dcterms:created xsi:type="dcterms:W3CDTF">2024-01-05T14:58:10Z</dcterms:created>
  <dcterms:modified xsi:type="dcterms:W3CDTF">2024-11-27T23:08:00Z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